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2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33"/>
    <a:srgbClr val="FFE05B"/>
    <a:srgbClr val="FFCC00"/>
    <a:srgbClr val="993366"/>
    <a:srgbClr val="FFCCFF"/>
    <a:srgbClr val="FF99CC"/>
    <a:srgbClr val="CCCCFF"/>
    <a:srgbClr val="ABD9BA"/>
    <a:srgbClr val="659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0" d="100"/>
          <a:sy n="30" d="100"/>
        </p:scale>
        <p:origin x="1068" y="138"/>
      </p:cViewPr>
      <p:guideLst>
        <p:guide orient="horz"/>
        <p:guide pos="2299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384331040"/>
        <c:axId val="20116952"/>
        <c:axId val="0"/>
      </c:bar3DChart>
      <c:catAx>
        <c:axId val="384331040"/>
        <c:scaling>
          <c:orientation val="minMax"/>
        </c:scaling>
        <c:delete val="0"/>
        <c:axPos val="b"/>
        <c:numFmt formatCode="General" sourceLinked="1"/>
        <c:majorTickMark val="out"/>
        <c:minorTickMark val="none"/>
        <c:tickLblPos val="nextTo"/>
        <c:crossAx val="20116952"/>
        <c:crosses val="autoZero"/>
        <c:auto val="1"/>
        <c:lblAlgn val="ctr"/>
        <c:lblOffset val="100"/>
        <c:noMultiLvlLbl val="0"/>
      </c:catAx>
      <c:valAx>
        <c:axId val="20116952"/>
        <c:scaling>
          <c:orientation val="minMax"/>
        </c:scaling>
        <c:delete val="0"/>
        <c:axPos val="l"/>
        <c:majorGridlines/>
        <c:numFmt formatCode="General" sourceLinked="1"/>
        <c:majorTickMark val="out"/>
        <c:minorTickMark val="none"/>
        <c:tickLblPos val="nextTo"/>
        <c:crossAx val="38433104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766916" y="762000"/>
            <a:ext cx="35052000" cy="3352800"/>
          </a:xfrm>
          <a:prstGeom prst="roundRect">
            <a:avLst/>
          </a:prstGeom>
          <a:solidFill>
            <a:srgbClr val="FFFFFF">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766916" y="4572000"/>
            <a:ext cx="35052000" cy="22174200"/>
          </a:xfrm>
          <a:prstGeom prst="roundRect">
            <a:avLst>
              <a:gd name="adj" fmla="val 3005"/>
            </a:avLst>
          </a:prstGeom>
          <a:solidFill>
            <a:srgbClr val="FFFFFF">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43200" y="8521710"/>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10"/>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10"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10"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301"/>
            <a:ext cx="8382000" cy="276999"/>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10"/>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10" y="5740410"/>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10"/>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10"/>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496800" y="25425410"/>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6212800" y="25425410"/>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1066800" y="976967"/>
            <a:ext cx="34594801" cy="2985433"/>
          </a:xfrm>
          <a:prstGeom prst="rect">
            <a:avLst/>
          </a:prstGeom>
          <a:noFill/>
          <a:ln w="9525">
            <a:noFill/>
            <a:miter lim="800000"/>
            <a:headEnd/>
            <a:tailEnd/>
          </a:ln>
          <a:effectLst/>
        </p:spPr>
        <p:txBody>
          <a:bodyPr wrap="square" lIns="84400" tIns="411480" rIns="84400" bIns="320040">
            <a:spAutoFit/>
          </a:bodyPr>
          <a:lstStyle/>
          <a:p>
            <a:pPr algn="ctr" defTabSz="3760788">
              <a:spcBef>
                <a:spcPct val="50000"/>
              </a:spcBef>
              <a:defRPr/>
            </a:pPr>
            <a:r>
              <a:rPr lang="en-US" sz="8000" b="1" dirty="0" smtClean="0">
                <a:solidFill>
                  <a:schemeClr val="tx2"/>
                </a:solidFill>
                <a:effectLst>
                  <a:outerShdw blurRad="38100" dist="38100" dir="2700000" algn="tl">
                    <a:srgbClr val="000000">
                      <a:alpha val="43137"/>
                    </a:srgbClr>
                  </a:outerShdw>
                </a:effectLst>
                <a:latin typeface="Arial Black" pitchFamily="34" charset="0"/>
              </a:rPr>
              <a:t>Title </a:t>
            </a:r>
            <a:r>
              <a:rPr lang="en-US" sz="8000" b="1" dirty="0">
                <a:solidFill>
                  <a:schemeClr val="tx2"/>
                </a:solidFill>
                <a:effectLst>
                  <a:outerShdw blurRad="38100" dist="38100" dir="2700000" algn="tl">
                    <a:srgbClr val="000000">
                      <a:alpha val="43137"/>
                    </a:srgbClr>
                  </a:outerShdw>
                </a:effectLst>
                <a:latin typeface="Arial Black" pitchFamily="34" charset="0"/>
              </a:rPr>
              <a:t>of your Poster Presentation</a:t>
            </a: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  ·   Mentor’s </a:t>
            </a:r>
            <a:r>
              <a:rPr lang="en-US" sz="4000" b="1" dirty="0">
                <a:solidFill>
                  <a:schemeClr val="accent1"/>
                </a:solidFill>
                <a:latin typeface="Arial Black" pitchFamily="34" charset="0"/>
              </a:rPr>
              <a:t>Name and Title, Department</a:t>
            </a:r>
          </a:p>
        </p:txBody>
      </p:sp>
      <p:sp>
        <p:nvSpPr>
          <p:cNvPr id="2051" name="Text Box 355"/>
          <p:cNvSpPr txBox="1">
            <a:spLocks noChangeArrowheads="1"/>
          </p:cNvSpPr>
          <p:nvPr/>
        </p:nvSpPr>
        <p:spPr bwMode="auto">
          <a:xfrm>
            <a:off x="1071880" y="10289644"/>
            <a:ext cx="11297920"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Insert Text Here…</a:t>
            </a:r>
          </a:p>
        </p:txBody>
      </p:sp>
      <p:sp>
        <p:nvSpPr>
          <p:cNvPr id="2052" name="Text Box 356"/>
          <p:cNvSpPr txBox="1">
            <a:spLocks noChangeArrowheads="1"/>
          </p:cNvSpPr>
          <p:nvPr/>
        </p:nvSpPr>
        <p:spPr bwMode="auto">
          <a:xfrm>
            <a:off x="1092200" y="20975878"/>
            <a:ext cx="10972800" cy="2301215"/>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1132840" y="5846293"/>
            <a:ext cx="10322560" cy="2301215"/>
          </a:xfrm>
          <a:prstGeom prst="rect">
            <a:avLst/>
          </a:prstGeom>
          <a:noFill/>
          <a:ln w="9525">
            <a:noFill/>
            <a:miter lim="800000"/>
            <a:headEnd/>
            <a:tailEnd/>
          </a:ln>
        </p:spPr>
        <p:txBody>
          <a:bodyPr wrap="square" lIns="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4" name="Text Box 361"/>
          <p:cNvSpPr txBox="1">
            <a:spLocks noChangeArrowheads="1"/>
          </p:cNvSpPr>
          <p:nvPr/>
        </p:nvSpPr>
        <p:spPr bwMode="auto">
          <a:xfrm>
            <a:off x="12130107" y="6770213"/>
            <a:ext cx="1870076"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p>
        </p:txBody>
      </p:sp>
      <p:sp>
        <p:nvSpPr>
          <p:cNvPr id="2058" name="Text Box 364"/>
          <p:cNvSpPr txBox="1">
            <a:spLocks noChangeArrowheads="1"/>
          </p:cNvSpPr>
          <p:nvPr/>
        </p:nvSpPr>
        <p:spPr bwMode="auto">
          <a:xfrm>
            <a:off x="25527001" y="23565589"/>
            <a:ext cx="9561511" cy="2670547"/>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t>(replace this text with your own)  This section can be smaller than 24 </a:t>
            </a:r>
            <a:r>
              <a:rPr lang="en-US" sz="2400" dirty="0" smtClean="0"/>
              <a:t>point.</a:t>
            </a:r>
          </a:p>
          <a:p>
            <a:pPr marL="457200" indent="-457200" defTabSz="3760788">
              <a:defRPr/>
            </a:pPr>
            <a:endParaRPr lang="en-US" sz="2400" dirty="0" smtClean="0"/>
          </a:p>
          <a:p>
            <a:pPr marL="457200" indent="-457200" defTabSz="3760788">
              <a:defRPr/>
            </a:pPr>
            <a:endParaRPr lang="en-US" sz="2400" dirty="0" smtClean="0"/>
          </a:p>
          <a:p>
            <a:pPr marL="457200" indent="-457200" defTabSz="3760788">
              <a:defRPr/>
            </a:pPr>
            <a:r>
              <a:rPr lang="en-US" sz="2400" dirty="0" smtClean="0"/>
              <a:t>Use this section for listing sources /references. The text box is already set up with hanging indents (all lines after the first  in each reference are indented.)</a:t>
            </a:r>
            <a:endParaRPr lang="en-US" sz="2400" dirty="0"/>
          </a:p>
        </p:txBody>
      </p:sp>
      <p:sp>
        <p:nvSpPr>
          <p:cNvPr id="2413" name="Text Box 365"/>
          <p:cNvSpPr txBox="1">
            <a:spLocks noChangeArrowheads="1"/>
          </p:cNvSpPr>
          <p:nvPr/>
        </p:nvSpPr>
        <p:spPr bwMode="auto">
          <a:xfrm>
            <a:off x="25527001" y="22873717"/>
            <a:ext cx="101346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References</a:t>
            </a:r>
          </a:p>
        </p:txBody>
      </p:sp>
      <p:sp>
        <p:nvSpPr>
          <p:cNvPr id="2061" name="Text Box 368"/>
          <p:cNvSpPr txBox="1">
            <a:spLocks noChangeArrowheads="1"/>
          </p:cNvSpPr>
          <p:nvPr/>
        </p:nvSpPr>
        <p:spPr bwMode="auto">
          <a:xfrm>
            <a:off x="25527000" y="6043147"/>
            <a:ext cx="10134600" cy="4147875"/>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Be brief and include only the most important findings from your study and your interpretation of your data. </a:t>
            </a:r>
          </a:p>
          <a:p>
            <a:pPr>
              <a:defRPr/>
            </a:pPr>
            <a:endParaRPr lang="en-US" sz="2400" dirty="0"/>
          </a:p>
          <a:p>
            <a:pPr>
              <a:defRPr/>
            </a:pPr>
            <a:r>
              <a:rPr lang="en-US" sz="2400" dirty="0"/>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p>
          <a:p>
            <a:pPr>
              <a:defRPr/>
            </a:pPr>
            <a:r>
              <a:rPr lang="en-US" sz="2400" dirty="0"/>
              <a:t>RECOMMENDATION 2: Use a combination of text and graphics.</a:t>
            </a:r>
          </a:p>
        </p:txBody>
      </p:sp>
      <p:sp>
        <p:nvSpPr>
          <p:cNvPr id="2063" name="Text Box 370"/>
          <p:cNvSpPr txBox="1">
            <a:spLocks noChangeArrowheads="1"/>
          </p:cNvSpPr>
          <p:nvPr/>
        </p:nvSpPr>
        <p:spPr bwMode="auto">
          <a:xfrm>
            <a:off x="25527000" y="15823637"/>
            <a:ext cx="10134600" cy="2670547"/>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p>
        </p:txBody>
      </p:sp>
      <p:sp>
        <p:nvSpPr>
          <p:cNvPr id="2066" name="Text Box 356"/>
          <p:cNvSpPr txBox="1">
            <a:spLocks noChangeArrowheads="1"/>
          </p:cNvSpPr>
          <p:nvPr/>
        </p:nvSpPr>
        <p:spPr bwMode="auto">
          <a:xfrm>
            <a:off x="12420619" y="5814552"/>
            <a:ext cx="11318876" cy="1562552"/>
          </a:xfrm>
          <a:prstGeom prst="rect">
            <a:avLst/>
          </a:prstGeom>
          <a:noFill/>
          <a:ln w="9525">
            <a:noFill/>
            <a:miter lim="800000"/>
            <a:headEnd/>
            <a:tailEnd/>
          </a:ln>
        </p:spPr>
        <p:txBody>
          <a:bodyPr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In this section consider using graphs, histograms, and other visuals to display your data or stages in the development of artwork, etc. </a:t>
            </a:r>
          </a:p>
        </p:txBody>
      </p:sp>
      <p:graphicFrame>
        <p:nvGraphicFramePr>
          <p:cNvPr id="5" name="Chart 38"/>
          <p:cNvGraphicFramePr>
            <a:graphicFrameLocks/>
          </p:cNvGraphicFramePr>
          <p:nvPr>
            <p:extLst>
              <p:ext uri="{D42A27DB-BD31-4B8C-83A1-F6EECF244321}">
                <p14:modId xmlns:p14="http://schemas.microsoft.com/office/powerpoint/2010/main" val="2492242232"/>
              </p:ext>
            </p:extLst>
          </p:nvPr>
        </p:nvGraphicFramePr>
        <p:xfrm>
          <a:off x="17272000" y="17019017"/>
          <a:ext cx="70612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1047" name="Text Box 355"/>
          <p:cNvSpPr txBox="1">
            <a:spLocks noChangeArrowheads="1"/>
          </p:cNvSpPr>
          <p:nvPr/>
        </p:nvSpPr>
        <p:spPr bwMode="auto">
          <a:xfrm>
            <a:off x="18288000" y="16053817"/>
            <a:ext cx="472440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t>Insert Tables or Images of artwork, etc.</a:t>
            </a:r>
          </a:p>
        </p:txBody>
      </p:sp>
      <p:sp>
        <p:nvSpPr>
          <p:cNvPr id="2072" name="Text Box 364"/>
          <p:cNvSpPr txBox="1">
            <a:spLocks noChangeArrowheads="1"/>
          </p:cNvSpPr>
          <p:nvPr/>
        </p:nvSpPr>
        <p:spPr bwMode="auto">
          <a:xfrm>
            <a:off x="25533832" y="20027059"/>
            <a:ext cx="9365768"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r>
              <a:rPr lang="en-US" sz="2400" dirty="0"/>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5533832" y="19368517"/>
            <a:ext cx="9365768"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Acknowledgements</a:t>
            </a:r>
          </a:p>
        </p:txBody>
      </p:sp>
      <p:sp>
        <p:nvSpPr>
          <p:cNvPr id="2074" name="TextBox 25"/>
          <p:cNvSpPr txBox="1">
            <a:spLocks noChangeArrowheads="1"/>
          </p:cNvSpPr>
          <p:nvPr/>
        </p:nvSpPr>
        <p:spPr bwMode="auto">
          <a:xfrm>
            <a:off x="12649200" y="17273019"/>
            <a:ext cx="4267200" cy="8402300"/>
          </a:xfrm>
          <a:prstGeom prst="rect">
            <a:avLst/>
          </a:prstGeom>
          <a:noFill/>
          <a:ln w="9525">
            <a:noFill/>
            <a:miter lim="800000"/>
            <a:headEnd/>
            <a:tailEnd/>
          </a:ln>
        </p:spPr>
        <p:txBody>
          <a:bodyPr lIns="91440" tIns="45720" rIns="91440" bIns="45720">
            <a:spAutoFit/>
          </a:bodyPr>
          <a:lstStyle/>
          <a:p>
            <a:pPr>
              <a:defRPr/>
            </a:pPr>
            <a:r>
              <a:rPr lang="en-US" sz="2000" b="1" dirty="0"/>
              <a:t>GRAPHICS:</a:t>
            </a:r>
          </a:p>
          <a:p>
            <a:pPr>
              <a:defRPr/>
            </a:pPr>
            <a:r>
              <a:rPr lang="en-US" sz="2000" dirty="0"/>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t>TIP: Putting Boxes around your text sections</a:t>
            </a:r>
          </a:p>
          <a:p>
            <a:pPr>
              <a:defRPr/>
            </a:pPr>
            <a:r>
              <a:rPr lang="en-US" sz="2000" dirty="0"/>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3920656651"/>
              </p:ext>
            </p:extLst>
          </p:nvPr>
        </p:nvGraphicFramePr>
        <p:xfrm>
          <a:off x="17729200" y="22543518"/>
          <a:ext cx="5384800" cy="35560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7999" y="1333500"/>
            <a:ext cx="2047875" cy="2324100"/>
          </a:xfrm>
          <a:prstGeom prst="rect">
            <a:avLst/>
          </a:prstGeom>
        </p:spPr>
      </p:pic>
      <p:sp>
        <p:nvSpPr>
          <p:cNvPr id="26" name="Text Box 359"/>
          <p:cNvSpPr txBox="1">
            <a:spLocks noChangeArrowheads="1"/>
          </p:cNvSpPr>
          <p:nvPr/>
        </p:nvSpPr>
        <p:spPr bwMode="auto">
          <a:xfrm>
            <a:off x="1082675" y="20269709"/>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latin typeface="Arial" panose="020B0604020202020204" pitchFamily="34" charset="0"/>
                <a:cs typeface="Arial" panose="020B0604020202020204" pitchFamily="34" charset="0"/>
              </a:rPr>
              <a:t>(suggestions</a:t>
            </a:r>
            <a:r>
              <a:rPr lang="en-US" sz="3200" dirty="0" smtClean="0">
                <a:latin typeface="Arial" panose="020B0604020202020204" pitchFamily="34" charset="0"/>
                <a:cs typeface="Arial" panose="020B0604020202020204" pitchFamily="34" charset="0"/>
              </a:rPr>
              <a:t>: Method or Approach)</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27" name="Text Box 360"/>
          <p:cNvSpPr txBox="1">
            <a:spLocks noChangeArrowheads="1"/>
          </p:cNvSpPr>
          <p:nvPr/>
        </p:nvSpPr>
        <p:spPr bwMode="auto">
          <a:xfrm>
            <a:off x="1092200" y="8945211"/>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suggestions: Background, Introduction, or Inspiration)</a:t>
            </a:r>
            <a:endParaRPr lang="en-US" sz="3200" dirty="0">
              <a:latin typeface="Arial" panose="020B0604020202020204" pitchFamily="34" charset="0"/>
              <a:cs typeface="Arial" panose="020B0604020202020204" pitchFamily="34" charset="0"/>
            </a:endParaRPr>
          </a:p>
        </p:txBody>
      </p:sp>
      <p:sp>
        <p:nvSpPr>
          <p:cNvPr id="28" name="Text Box 362"/>
          <p:cNvSpPr txBox="1">
            <a:spLocks noChangeArrowheads="1"/>
          </p:cNvSpPr>
          <p:nvPr/>
        </p:nvSpPr>
        <p:spPr bwMode="auto">
          <a:xfrm>
            <a:off x="1092200" y="5112042"/>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latin typeface="Arial" panose="020B0604020202020204" pitchFamily="34" charset="0"/>
                <a:cs typeface="Arial" panose="020B0604020202020204" pitchFamily="34" charset="0"/>
              </a:rPr>
              <a:t>(suggestion: Abstract)</a:t>
            </a:r>
            <a:endParaRPr lang="en-US" sz="3200" dirty="0">
              <a:latin typeface="Arial" panose="020B0604020202020204" pitchFamily="34" charset="0"/>
              <a:cs typeface="Arial" panose="020B0604020202020204" pitchFamily="34" charset="0"/>
            </a:endParaRPr>
          </a:p>
        </p:txBody>
      </p:sp>
      <p:sp>
        <p:nvSpPr>
          <p:cNvPr id="29" name="Text Box 367"/>
          <p:cNvSpPr txBox="1">
            <a:spLocks noChangeArrowheads="1"/>
          </p:cNvSpPr>
          <p:nvPr/>
        </p:nvSpPr>
        <p:spPr bwMode="auto">
          <a:xfrm>
            <a:off x="25527000" y="4877282"/>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Interpretations of Findings)</a:t>
            </a:r>
            <a:endParaRPr lang="en-US" sz="3200" dirty="0">
              <a:latin typeface="Arial" panose="020B0604020202020204" pitchFamily="34" charset="0"/>
              <a:cs typeface="Arial" panose="020B0604020202020204" pitchFamily="34" charset="0"/>
            </a:endParaRPr>
          </a:p>
        </p:txBody>
      </p:sp>
      <p:sp>
        <p:nvSpPr>
          <p:cNvPr id="30" name="Text Box 369"/>
          <p:cNvSpPr txBox="1">
            <a:spLocks noChangeArrowheads="1"/>
          </p:cNvSpPr>
          <p:nvPr/>
        </p:nvSpPr>
        <p:spPr bwMode="auto">
          <a:xfrm>
            <a:off x="25533832" y="14539531"/>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Conclusions or Recommendations)</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31" name="Text Box 359"/>
          <p:cNvSpPr txBox="1">
            <a:spLocks noChangeArrowheads="1"/>
          </p:cNvSpPr>
          <p:nvPr/>
        </p:nvSpPr>
        <p:spPr bwMode="auto">
          <a:xfrm>
            <a:off x="12461876" y="5148883"/>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latin typeface="Arial" panose="020B0604020202020204" pitchFamily="34" charset="0"/>
                <a:cs typeface="Arial" panose="020B0604020202020204" pitchFamily="34" charset="0"/>
              </a:rPr>
              <a:t>(suggestions</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Findings to Date or Results)</a:t>
            </a:r>
            <a:endParaRPr lang="en-US" sz="3200" dirty="0">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70725" y="1129132"/>
            <a:ext cx="2962275" cy="264394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822F6C6-DE4D-4C8E-882B-8508825DC505}"/>
</file>

<file path=customXml/itemProps2.xml><?xml version="1.0" encoding="utf-8"?>
<ds:datastoreItem xmlns:ds="http://schemas.openxmlformats.org/officeDocument/2006/customXml" ds:itemID="{C9FC5D80-91DF-4E66-8343-D737CB8E33AF}"/>
</file>

<file path=customXml/itemProps3.xml><?xml version="1.0" encoding="utf-8"?>
<ds:datastoreItem xmlns:ds="http://schemas.openxmlformats.org/officeDocument/2006/customXml" ds:itemID="{2F4FB295-C792-41C6-91BD-4C09C34981DA}"/>
</file>

<file path=docProps/app.xml><?xml version="1.0" encoding="utf-8"?>
<Properties xmlns="http://schemas.openxmlformats.org/officeDocument/2006/extended-properties" xmlns:vt="http://schemas.openxmlformats.org/officeDocument/2006/docPropsVTypes">
  <Template/>
  <TotalTime>1302</TotalTime>
  <Words>647</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148</cp:revision>
  <dcterms:created xsi:type="dcterms:W3CDTF">2005-03-16T15:57:41Z</dcterms:created>
  <dcterms:modified xsi:type="dcterms:W3CDTF">2017-02-27T19:56:01Z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